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7" r:id="rId1"/>
  </p:sldMasterIdLst>
  <p:notesMasterIdLst>
    <p:notesMasterId r:id="rId17"/>
  </p:notesMasterIdLst>
  <p:handoutMasterIdLst>
    <p:handoutMasterId r:id="rId18"/>
  </p:handoutMasterIdLst>
  <p:sldIdLst>
    <p:sldId id="366" r:id="rId2"/>
    <p:sldId id="367" r:id="rId3"/>
    <p:sldId id="373" r:id="rId4"/>
    <p:sldId id="379" r:id="rId5"/>
    <p:sldId id="374" r:id="rId6"/>
    <p:sldId id="375" r:id="rId7"/>
    <p:sldId id="376" r:id="rId8"/>
    <p:sldId id="377" r:id="rId9"/>
    <p:sldId id="378" r:id="rId10"/>
    <p:sldId id="380" r:id="rId11"/>
    <p:sldId id="381" r:id="rId12"/>
    <p:sldId id="382" r:id="rId13"/>
    <p:sldId id="383" r:id="rId14"/>
    <p:sldId id="384" r:id="rId15"/>
    <p:sldId id="385" r:id="rId16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00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26061" autoAdjust="0"/>
    <p:restoredTop sz="94660"/>
  </p:normalViewPr>
  <p:slideViewPr>
    <p:cSldViewPr>
      <p:cViewPr>
        <p:scale>
          <a:sx n="69" d="100"/>
          <a:sy n="69" d="100"/>
        </p:scale>
        <p:origin x="-156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3104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2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26726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26726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26726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5A44AF3-6747-4E45-9727-4D3E4DE306B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5876790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717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71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71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06E4B072-EA19-461F-9F6D-AA70CB3DF7B3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52811877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fld id="{30DB0A35-C6CD-4993-A013-5985B38CBDE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Rectangle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Rectangle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Rectangle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Rectangle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1CCB22-417D-460F-9793-12055524B16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ADC650-4E2A-4A1D-9159-D92BC135119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Isosceles Triangle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>
  <p:cSld name="Title and Tex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8229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3938588"/>
            <a:ext cx="8229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027D07BC-46C6-4A98-BD60-8A8D735911D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>
  <p:cSld name="Title and Content ov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8229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3938588"/>
            <a:ext cx="8229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32CC776B-ADB8-4963-A43F-9FF18111516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AB9AE66A-2D32-473C-BBD1-89754B9BA63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E54AB-D51F-4C77-A92A-60390C36079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fld id="{E53A728F-0E07-4F5C-9911-A433DFF7FB2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F7AE1E-0DCD-41ED-BDC5-E24C755664E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B434D-876D-4DBD-BF04-66F48DBD73C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D7513F-604B-4B9A-986B-393345F9514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Isosceles Triangle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E39286-BEF4-4D20-B348-56E52353818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Straight Connector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Isosceles Triangle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315347-F567-4FA2-AD01-D65669D5256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Isosceles Triangle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289A27-6CAE-41C6-B28F-620084CEC21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Isosceles Triangle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8A6FB4E2-BEF5-4F40-AD27-C2CB9519F2E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8" name="Straight Connector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Straight Connector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Isosceles Triangle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  <p:sldLayoutId id="2147483675" r:id="rId8"/>
    <p:sldLayoutId id="2147483676" r:id="rId9"/>
    <p:sldLayoutId id="2147483677" r:id="rId10"/>
    <p:sldLayoutId id="2147483678" r:id="rId11"/>
    <p:sldLayoutId id="2147483679" r:id="rId12"/>
    <p:sldLayoutId id="2147483680" r:id="rId13"/>
    <p:sldLayoutId id="2147483681" r:id="rId14"/>
  </p:sldLayoutIdLst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1143000" y="3886200"/>
            <a:ext cx="7086600" cy="990600"/>
          </a:xfrm>
        </p:spPr>
        <p:txBody>
          <a:bodyPr>
            <a:normAutofit/>
          </a:bodyPr>
          <a:lstStyle/>
          <a:p>
            <a:r>
              <a:rPr lang="en-US" dirty="0" smtClean="0"/>
              <a:t>Cell Biology:</a:t>
            </a:r>
            <a:br>
              <a:rPr lang="en-US" dirty="0" smtClean="0"/>
            </a:br>
            <a:r>
              <a:rPr lang="en-US" sz="2700" dirty="0" smtClean="0"/>
              <a:t>The Cell Membrane</a:t>
            </a:r>
            <a:endParaRPr lang="en-US" sz="2700" b="1" dirty="0"/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>
          <a:xfrm>
            <a:off x="611560" y="5105400"/>
            <a:ext cx="7651377" cy="627856"/>
          </a:xfrm>
        </p:spPr>
        <p:txBody>
          <a:bodyPr>
            <a:normAutofit fontScale="70000" lnSpcReduction="20000"/>
          </a:bodyPr>
          <a:lstStyle/>
          <a:p>
            <a:r>
              <a:rPr lang="en-US" sz="2600" dirty="0" smtClean="0"/>
              <a:t>Lesson 1 – Structure and Function of the Cell Membrane</a:t>
            </a:r>
          </a:p>
          <a:p>
            <a:r>
              <a:rPr lang="en-US" sz="2600" dirty="0" smtClean="0"/>
              <a:t>(</a:t>
            </a:r>
            <a:r>
              <a:rPr lang="en-US" sz="2600" i="1" dirty="0" smtClean="0"/>
              <a:t>Inquiry into Life pg. 67-69</a:t>
            </a:r>
            <a:r>
              <a:rPr lang="en-US" dirty="0" smtClean="0"/>
              <a:t>)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760" y="692696"/>
            <a:ext cx="5179536" cy="24739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Types of Proteins in the Cell Membrane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CA" dirty="0" smtClean="0"/>
              <a:t>There are several different types of proteins in the cell membrane, each with a different function</a:t>
            </a:r>
          </a:p>
          <a:p>
            <a:pPr lvl="1"/>
            <a:r>
              <a:rPr lang="en-CA" dirty="0" smtClean="0"/>
              <a:t>Control what </a:t>
            </a:r>
            <a:r>
              <a:rPr lang="en-CA" b="1" dirty="0" smtClean="0"/>
              <a:t>enters</a:t>
            </a:r>
            <a:r>
              <a:rPr lang="en-CA" dirty="0" smtClean="0"/>
              <a:t> and </a:t>
            </a:r>
            <a:r>
              <a:rPr lang="en-CA" b="1" dirty="0" smtClean="0"/>
              <a:t>exits</a:t>
            </a:r>
            <a:r>
              <a:rPr lang="en-CA" dirty="0" smtClean="0"/>
              <a:t> the cell</a:t>
            </a:r>
          </a:p>
          <a:p>
            <a:pPr lvl="1"/>
            <a:r>
              <a:rPr lang="en-CA" b="1" dirty="0" smtClean="0"/>
              <a:t>Detect</a:t>
            </a:r>
            <a:r>
              <a:rPr lang="en-CA" dirty="0" smtClean="0"/>
              <a:t> harmful pathogens</a:t>
            </a:r>
          </a:p>
          <a:p>
            <a:pPr lvl="1"/>
            <a:r>
              <a:rPr lang="en-CA" dirty="0" smtClean="0"/>
              <a:t>Function as </a:t>
            </a:r>
            <a:r>
              <a:rPr lang="en-CA" b="1" dirty="0" smtClean="0"/>
              <a:t>enzymes</a:t>
            </a:r>
            <a:r>
              <a:rPr lang="en-CA" dirty="0" smtClean="0"/>
              <a:t> that </a:t>
            </a:r>
            <a:r>
              <a:rPr lang="en-CA" b="1" dirty="0" smtClean="0"/>
              <a:t>catalyze</a:t>
            </a:r>
            <a:r>
              <a:rPr lang="en-CA" dirty="0" smtClean="0"/>
              <a:t> specific reactions</a:t>
            </a:r>
          </a:p>
          <a:p>
            <a:r>
              <a:rPr lang="en-CA" dirty="0" smtClean="0"/>
              <a:t>We will learn more about some of these proteins in the next lesson, but for now, here is a quick introduction  </a:t>
            </a:r>
            <a:endParaRPr lang="en-CA" dirty="0"/>
          </a:p>
        </p:txBody>
      </p:sp>
    </p:spTree>
    <p:extLst>
      <p:ext uri="{BB962C8B-B14F-4D97-AF65-F5344CB8AC3E}">
        <p14:creationId xmlns="" xmlns:p14="http://schemas.microsoft.com/office/powerpoint/2010/main" val="550367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en-CA" dirty="0" smtClean="0"/>
              <a:t>Types of Proteins</a:t>
            </a:r>
            <a:endParaRPr lang="en-CA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CA" b="1" dirty="0" smtClean="0"/>
              <a:t>1) Channel</a:t>
            </a:r>
            <a:r>
              <a:rPr lang="en-CA" dirty="0" smtClean="0"/>
              <a:t> Protein</a:t>
            </a:r>
          </a:p>
          <a:p>
            <a:pPr lvl="1"/>
            <a:r>
              <a:rPr lang="en-CA" b="1" dirty="0" smtClean="0"/>
              <a:t>Allow</a:t>
            </a:r>
            <a:r>
              <a:rPr lang="en-CA" dirty="0" smtClean="0"/>
              <a:t> particular molecules or ions to </a:t>
            </a:r>
            <a:r>
              <a:rPr lang="en-CA" b="1" dirty="0" smtClean="0"/>
              <a:t>cross</a:t>
            </a:r>
            <a:r>
              <a:rPr lang="en-CA" dirty="0" smtClean="0"/>
              <a:t> the plasma membrane</a:t>
            </a:r>
            <a:endParaRPr lang="en-CA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CA" dirty="0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4231" y="3212976"/>
            <a:ext cx="6696744" cy="290192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924231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19472"/>
            <a:ext cx="8229600" cy="1143000"/>
          </a:xfrm>
        </p:spPr>
        <p:txBody>
          <a:bodyPr/>
          <a:lstStyle/>
          <a:p>
            <a:r>
              <a:rPr lang="en-CA" dirty="0" smtClean="0"/>
              <a:t>Types of Proteins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CA" b="1" dirty="0" smtClean="0"/>
              <a:t>2) Carrier</a:t>
            </a:r>
            <a:r>
              <a:rPr lang="en-CA" dirty="0" smtClean="0"/>
              <a:t> Protein</a:t>
            </a:r>
          </a:p>
          <a:p>
            <a:pPr lvl="1"/>
            <a:r>
              <a:rPr lang="en-CA" b="1" dirty="0" smtClean="0"/>
              <a:t>Selectively</a:t>
            </a:r>
            <a:r>
              <a:rPr lang="en-CA" dirty="0" smtClean="0"/>
              <a:t> interacts with a specific molecule or ion so that it can </a:t>
            </a:r>
            <a:r>
              <a:rPr lang="en-CA" b="1" dirty="0" smtClean="0"/>
              <a:t>cross</a:t>
            </a:r>
            <a:r>
              <a:rPr lang="en-CA" dirty="0" smtClean="0"/>
              <a:t> the plasma membrane</a:t>
            </a:r>
            <a:endParaRPr lang="en-CA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CA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3356991"/>
            <a:ext cx="6480721" cy="280831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129479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Types of Proteins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474840" cy="4937760"/>
          </a:xfrm>
        </p:spPr>
        <p:txBody>
          <a:bodyPr/>
          <a:lstStyle/>
          <a:p>
            <a:r>
              <a:rPr lang="en-CA" b="1" dirty="0" smtClean="0"/>
              <a:t>3) Cell Recognition </a:t>
            </a:r>
            <a:r>
              <a:rPr lang="en-CA" dirty="0" smtClean="0"/>
              <a:t>Protein</a:t>
            </a:r>
          </a:p>
          <a:p>
            <a:pPr lvl="1"/>
            <a:r>
              <a:rPr lang="en-CA" dirty="0" smtClean="0"/>
              <a:t>Cell recognition proteins are </a:t>
            </a:r>
            <a:r>
              <a:rPr lang="en-CA" b="1" dirty="0" smtClean="0"/>
              <a:t>glycoproteins</a:t>
            </a:r>
          </a:p>
          <a:p>
            <a:pPr lvl="1"/>
            <a:r>
              <a:rPr lang="en-CA" dirty="0" smtClean="0"/>
              <a:t>Help the body </a:t>
            </a:r>
            <a:r>
              <a:rPr lang="en-CA" b="1" dirty="0" smtClean="0"/>
              <a:t>recognize</a:t>
            </a:r>
            <a:r>
              <a:rPr lang="en-CA" dirty="0" smtClean="0"/>
              <a:t> when it is being invaded by </a:t>
            </a:r>
            <a:r>
              <a:rPr lang="en-CA" b="1" dirty="0" smtClean="0"/>
              <a:t>pathogens</a:t>
            </a:r>
            <a:r>
              <a:rPr lang="en-CA" dirty="0" smtClean="0"/>
              <a:t> so that the immune system can destroy them</a:t>
            </a:r>
            <a:endParaRPr lang="en-CA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sz="quarter" idx="2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056" y="1340768"/>
            <a:ext cx="3629629" cy="4453533"/>
          </a:xfrm>
        </p:spPr>
      </p:pic>
    </p:spTree>
    <p:extLst>
      <p:ext uri="{BB962C8B-B14F-4D97-AF65-F5344CB8AC3E}">
        <p14:creationId xmlns="" xmlns:p14="http://schemas.microsoft.com/office/powerpoint/2010/main" val="1050960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Types of Proteins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CA" b="1" dirty="0" smtClean="0"/>
              <a:t>4) Receptor</a:t>
            </a:r>
            <a:r>
              <a:rPr lang="en-CA" dirty="0" smtClean="0"/>
              <a:t> Protein</a:t>
            </a:r>
          </a:p>
          <a:p>
            <a:pPr lvl="1"/>
            <a:r>
              <a:rPr lang="en-CA" dirty="0" smtClean="0"/>
              <a:t>Shaped in such a way that a specific molecule can </a:t>
            </a:r>
            <a:r>
              <a:rPr lang="en-CA" b="1" dirty="0" smtClean="0"/>
              <a:t>bind</a:t>
            </a:r>
            <a:r>
              <a:rPr lang="en-CA" dirty="0" smtClean="0"/>
              <a:t> to it</a:t>
            </a:r>
          </a:p>
          <a:p>
            <a:pPr lvl="1"/>
            <a:r>
              <a:rPr lang="en-CA" dirty="0" smtClean="0"/>
              <a:t>The binding of the molecule causes the protein to change its </a:t>
            </a:r>
            <a:r>
              <a:rPr lang="en-CA" b="1" dirty="0" smtClean="0"/>
              <a:t>shape</a:t>
            </a:r>
            <a:r>
              <a:rPr lang="en-CA" dirty="0" smtClean="0"/>
              <a:t>, bringing about a </a:t>
            </a:r>
            <a:r>
              <a:rPr lang="en-CA" b="1" dirty="0" smtClean="0"/>
              <a:t>cellular response </a:t>
            </a:r>
            <a:r>
              <a:rPr lang="en-CA" dirty="0" smtClean="0"/>
              <a:t>(reaction)</a:t>
            </a:r>
            <a:endParaRPr lang="en-CA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quarter" idx="2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3968" y="1628800"/>
            <a:ext cx="4683793" cy="3816424"/>
          </a:xfrm>
        </p:spPr>
      </p:pic>
    </p:spTree>
    <p:extLst>
      <p:ext uri="{BB962C8B-B14F-4D97-AF65-F5344CB8AC3E}">
        <p14:creationId xmlns="" xmlns:p14="http://schemas.microsoft.com/office/powerpoint/2010/main" val="547837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Types of Proteins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CA" b="1" dirty="0" smtClean="0"/>
              <a:t>5) Enzymatic</a:t>
            </a:r>
            <a:r>
              <a:rPr lang="en-CA" dirty="0" smtClean="0"/>
              <a:t> Protein</a:t>
            </a:r>
          </a:p>
          <a:p>
            <a:pPr lvl="1"/>
            <a:r>
              <a:rPr lang="en-CA" b="1" dirty="0" smtClean="0"/>
              <a:t>Catalyze</a:t>
            </a:r>
            <a:r>
              <a:rPr lang="en-CA" dirty="0" smtClean="0"/>
              <a:t> specific metabolic reactions</a:t>
            </a:r>
            <a:endParaRPr lang="en-CA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quarter" idx="2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984" y="1268760"/>
            <a:ext cx="4003732" cy="4912555"/>
          </a:xfrm>
        </p:spPr>
      </p:pic>
    </p:spTree>
    <p:extLst>
      <p:ext uri="{BB962C8B-B14F-4D97-AF65-F5344CB8AC3E}">
        <p14:creationId xmlns="" xmlns:p14="http://schemas.microsoft.com/office/powerpoint/2010/main" val="1578975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Today’s Objectives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Analyze the structure and function of the cell membrane, including:</a:t>
            </a:r>
          </a:p>
          <a:p>
            <a:pPr lvl="1"/>
            <a:r>
              <a:rPr lang="en-US" sz="2500" dirty="0" smtClean="0"/>
              <a:t>Apply knowledge of organic molecules such as phospholipids, proteins, glycoproteins, glycolipids, carbohydrates, and cholesterol, to explain the structure and function of the fluid-mosaic membrane model</a:t>
            </a:r>
          </a:p>
          <a:p>
            <a:pPr lvl="1"/>
            <a:r>
              <a:rPr lang="en-US" sz="2500" dirty="0" smtClean="0"/>
              <a:t>Identify the hydrophobic and hydrophilic regions of the phospholipid bilayer</a:t>
            </a:r>
          </a:p>
          <a:p>
            <a:pPr lvl="1"/>
            <a:r>
              <a:rPr lang="en-US" sz="2500" dirty="0" smtClean="0"/>
              <a:t>Explain why the cell membrane is described as “selectively permeable”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CA" dirty="0" smtClean="0"/>
              <a:t>Cell (Plasma) Membrane Function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CA" dirty="0" smtClean="0"/>
              <a:t>The cell membrane </a:t>
            </a:r>
            <a:r>
              <a:rPr lang="en-CA" b="1" dirty="0" smtClean="0"/>
              <a:t>regulates</a:t>
            </a:r>
            <a:r>
              <a:rPr lang="en-CA" dirty="0" smtClean="0"/>
              <a:t> the entrance and exit of </a:t>
            </a:r>
            <a:r>
              <a:rPr lang="en-CA" b="1" dirty="0" smtClean="0"/>
              <a:t>molecules</a:t>
            </a:r>
            <a:r>
              <a:rPr lang="en-CA" dirty="0" smtClean="0"/>
              <a:t> into and out of the cell</a:t>
            </a:r>
            <a:endParaRPr lang="en-CA" dirty="0"/>
          </a:p>
        </p:txBody>
      </p:sp>
      <p:pic>
        <p:nvPicPr>
          <p:cNvPr id="4" name="Picture 2" descr="http://kentsimmons.uwinnipeg.ca/cm1504/Image129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2420888"/>
            <a:ext cx="4956175" cy="354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1954547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977" y="1412776"/>
            <a:ext cx="4797548" cy="43243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Cell Membrane Function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0" y="1219200"/>
            <a:ext cx="4716016" cy="5450160"/>
          </a:xfrm>
        </p:spPr>
        <p:txBody>
          <a:bodyPr>
            <a:normAutofit fontScale="92500" lnSpcReduction="10000"/>
          </a:bodyPr>
          <a:lstStyle/>
          <a:p>
            <a:r>
              <a:rPr lang="en-CA" b="1" dirty="0" smtClean="0"/>
              <a:t>Impermeable</a:t>
            </a:r>
            <a:r>
              <a:rPr lang="en-CA" dirty="0" smtClean="0"/>
              <a:t> – nothing can pass through</a:t>
            </a:r>
          </a:p>
          <a:p>
            <a:r>
              <a:rPr lang="en-CA" b="1" dirty="0" smtClean="0"/>
              <a:t>Permeable</a:t>
            </a:r>
            <a:r>
              <a:rPr lang="en-CA" dirty="0" smtClean="0"/>
              <a:t> – most things can pass through</a:t>
            </a:r>
          </a:p>
          <a:p>
            <a:r>
              <a:rPr lang="en-CA" b="1" dirty="0" smtClean="0"/>
              <a:t>Semi-permeable</a:t>
            </a:r>
            <a:r>
              <a:rPr lang="en-CA" dirty="0" smtClean="0"/>
              <a:t> – smaller molecules pass through but not larger molecules</a:t>
            </a:r>
          </a:p>
          <a:p>
            <a:r>
              <a:rPr lang="en-CA" b="1" dirty="0" smtClean="0"/>
              <a:t>Selectively permeable </a:t>
            </a:r>
            <a:r>
              <a:rPr lang="en-CA" dirty="0" smtClean="0"/>
              <a:t>– only certain small molecules and certain large molecules can pass through</a:t>
            </a:r>
          </a:p>
          <a:p>
            <a:r>
              <a:rPr lang="en-CA" b="1" i="1" dirty="0" smtClean="0"/>
              <a:t>Cell membranes are selectively permeable</a:t>
            </a:r>
          </a:p>
          <a:p>
            <a:pPr lvl="1"/>
            <a:r>
              <a:rPr lang="en-CA" dirty="0" smtClean="0"/>
              <a:t>Also called </a:t>
            </a:r>
            <a:r>
              <a:rPr lang="en-CA" b="1" dirty="0" smtClean="0"/>
              <a:t>differentially</a:t>
            </a:r>
            <a:r>
              <a:rPr lang="en-CA" dirty="0" smtClean="0"/>
              <a:t> permeable</a:t>
            </a:r>
            <a:endParaRPr lang="en-CA" dirty="0"/>
          </a:p>
        </p:txBody>
      </p:sp>
    </p:spTree>
    <p:extLst>
      <p:ext uri="{BB962C8B-B14F-4D97-AF65-F5344CB8AC3E}">
        <p14:creationId xmlns="" xmlns:p14="http://schemas.microsoft.com/office/powerpoint/2010/main" val="965297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Cell Membrane Structure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CA" dirty="0" smtClean="0"/>
              <a:t>Early Theory:</a:t>
            </a:r>
          </a:p>
          <a:p>
            <a:pPr lvl="1"/>
            <a:r>
              <a:rPr lang="en-CA" dirty="0" smtClean="0"/>
              <a:t>Proteins were </a:t>
            </a:r>
            <a:r>
              <a:rPr lang="en-CA" b="1" dirty="0" smtClean="0"/>
              <a:t>sandwiched</a:t>
            </a:r>
            <a:r>
              <a:rPr lang="en-CA" dirty="0" smtClean="0"/>
              <a:t> between 2 layers of phospholipid molecules</a:t>
            </a:r>
          </a:p>
          <a:p>
            <a:pPr lvl="1"/>
            <a:endParaRPr lang="en-CA" dirty="0"/>
          </a:p>
          <a:p>
            <a:pPr lvl="1"/>
            <a:endParaRPr lang="en-CA" dirty="0" smtClean="0"/>
          </a:p>
          <a:p>
            <a:pPr lvl="1"/>
            <a:endParaRPr lang="en-CA" dirty="0"/>
          </a:p>
          <a:p>
            <a:pPr lvl="1"/>
            <a:endParaRPr lang="en-CA" dirty="0" smtClean="0"/>
          </a:p>
          <a:p>
            <a:pPr lvl="1"/>
            <a:endParaRPr lang="en-CA" dirty="0" smtClean="0"/>
          </a:p>
          <a:p>
            <a:endParaRPr lang="en-CA" dirty="0" smtClean="0"/>
          </a:p>
          <a:p>
            <a:r>
              <a:rPr lang="en-CA" dirty="0" smtClean="0"/>
              <a:t>Problem: Since the phospholipid tails are hydrophobic (hate water) this theory did not explain how water (or other polar molecules) can travel freely through membranes</a:t>
            </a:r>
            <a:endParaRPr lang="en-CA" dirty="0"/>
          </a:p>
        </p:txBody>
      </p:sp>
      <p:pic>
        <p:nvPicPr>
          <p:cNvPr id="4" name="Picture 9" descr="cell membrane structur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051720" y="2420888"/>
            <a:ext cx="5173662" cy="201612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4097870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3192" y="0"/>
            <a:ext cx="1700808" cy="170080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Cell Membrane Structure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CA" dirty="0" smtClean="0"/>
              <a:t>Accepted Theory: </a:t>
            </a:r>
            <a:r>
              <a:rPr lang="en-CA" b="1" dirty="0" smtClean="0"/>
              <a:t>Fluid-Mosaic Model</a:t>
            </a:r>
          </a:p>
          <a:p>
            <a:pPr lvl="1"/>
            <a:r>
              <a:rPr lang="en-CA" dirty="0" smtClean="0"/>
              <a:t>There is a </a:t>
            </a:r>
            <a:r>
              <a:rPr lang="en-CA" b="1" dirty="0" smtClean="0"/>
              <a:t>double layer </a:t>
            </a:r>
            <a:r>
              <a:rPr lang="en-CA" dirty="0" smtClean="0"/>
              <a:t>of phospholipids but the proteins are scattered through the membrane (</a:t>
            </a:r>
            <a:r>
              <a:rPr lang="en-CA" b="1" dirty="0" smtClean="0"/>
              <a:t>mosaic</a:t>
            </a:r>
            <a:r>
              <a:rPr lang="en-CA" dirty="0" smtClean="0"/>
              <a:t>)</a:t>
            </a:r>
          </a:p>
          <a:p>
            <a:pPr lvl="1"/>
            <a:r>
              <a:rPr lang="en-CA" dirty="0" smtClean="0"/>
              <a:t>The proteins </a:t>
            </a:r>
            <a:r>
              <a:rPr lang="en-CA" b="1" dirty="0" smtClean="0"/>
              <a:t>float</a:t>
            </a:r>
            <a:r>
              <a:rPr lang="en-CA" dirty="0" smtClean="0"/>
              <a:t> among the semi-fluid phospholipids</a:t>
            </a:r>
            <a:endParaRPr lang="en-CA" dirty="0"/>
          </a:p>
        </p:txBody>
      </p:sp>
      <p:pic>
        <p:nvPicPr>
          <p:cNvPr id="4" name="Picture 4" descr="fluid mosaic model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95536" y="3689648"/>
            <a:ext cx="4707755" cy="3168352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5292080" y="3429000"/>
            <a:ext cx="3024336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2600" dirty="0" smtClean="0">
                <a:latin typeface="+mn-lt"/>
              </a:rPr>
              <a:t>Polar molecules can travel through the pores in the proteins</a:t>
            </a:r>
            <a:endParaRPr lang="en-CA" sz="2600" dirty="0">
              <a:latin typeface="+mn-lt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48644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Proteins in the Cell Membrane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219199"/>
            <a:ext cx="4690864" cy="5477255"/>
          </a:xfrm>
        </p:spPr>
        <p:txBody>
          <a:bodyPr>
            <a:normAutofit lnSpcReduction="10000"/>
          </a:bodyPr>
          <a:lstStyle/>
          <a:p>
            <a:r>
              <a:rPr lang="en-CA" dirty="0" smtClean="0"/>
              <a:t>The proteins have </a:t>
            </a:r>
            <a:r>
              <a:rPr lang="en-CA" b="1" dirty="0" smtClean="0"/>
              <a:t>polar</a:t>
            </a:r>
            <a:r>
              <a:rPr lang="en-CA" dirty="0" smtClean="0"/>
              <a:t> and </a:t>
            </a:r>
            <a:r>
              <a:rPr lang="en-CA" b="1" dirty="0" smtClean="0"/>
              <a:t>non-polar</a:t>
            </a:r>
            <a:r>
              <a:rPr lang="en-CA" dirty="0" smtClean="0"/>
              <a:t> regions, which accounts for their placement among the phospholipid bilayer</a:t>
            </a:r>
          </a:p>
          <a:p>
            <a:pPr lvl="1"/>
            <a:r>
              <a:rPr lang="en-CA" dirty="0" smtClean="0"/>
              <a:t>Proteins </a:t>
            </a:r>
            <a:r>
              <a:rPr lang="en-CA" b="1" dirty="0" smtClean="0"/>
              <a:t>imbedded</a:t>
            </a:r>
            <a:r>
              <a:rPr lang="en-CA" dirty="0" smtClean="0"/>
              <a:t> in the membrane are called </a:t>
            </a:r>
            <a:r>
              <a:rPr lang="en-CA" b="1" dirty="0" smtClean="0"/>
              <a:t>integral</a:t>
            </a:r>
            <a:r>
              <a:rPr lang="en-CA" dirty="0" smtClean="0"/>
              <a:t> proteins (can move freely)</a:t>
            </a:r>
          </a:p>
          <a:p>
            <a:pPr lvl="1"/>
            <a:r>
              <a:rPr lang="en-CA" sz="2000" dirty="0" smtClean="0"/>
              <a:t>Proteins </a:t>
            </a:r>
            <a:r>
              <a:rPr lang="en-CA" sz="2000" b="1" dirty="0" smtClean="0"/>
              <a:t>partially</a:t>
            </a:r>
            <a:r>
              <a:rPr lang="en-CA" sz="2000" dirty="0" smtClean="0"/>
              <a:t> imbedded in the membrane (on one side) are called </a:t>
            </a:r>
            <a:r>
              <a:rPr lang="en-CA" sz="2000" b="1" dirty="0" smtClean="0"/>
              <a:t>peripheral</a:t>
            </a:r>
            <a:r>
              <a:rPr lang="en-CA" sz="2000" dirty="0" smtClean="0"/>
              <a:t> proteins</a:t>
            </a:r>
          </a:p>
          <a:p>
            <a:pPr lvl="1"/>
            <a:r>
              <a:rPr lang="en-CA" sz="2000" dirty="0" smtClean="0"/>
              <a:t>Peripheral proteins help maintain membrane shape and are often held in place by </a:t>
            </a:r>
            <a:r>
              <a:rPr lang="en-CA" sz="2000" b="1" dirty="0" smtClean="0"/>
              <a:t>cytoskeletal filaments</a:t>
            </a:r>
            <a:endParaRPr lang="en-CA" sz="2000" b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6560" y="2204864"/>
            <a:ext cx="3877440" cy="3095023"/>
          </a:xfrm>
          <a:prstGeom prst="rect">
            <a:avLst/>
          </a:prstGeom>
        </p:spPr>
      </p:pic>
      <p:grpSp>
        <p:nvGrpSpPr>
          <p:cNvPr id="10" name="Group 9"/>
          <p:cNvGrpSpPr/>
          <p:nvPr/>
        </p:nvGrpSpPr>
        <p:grpSpPr>
          <a:xfrm>
            <a:off x="5580112" y="1340768"/>
            <a:ext cx="2754487" cy="960700"/>
            <a:chOff x="5580112" y="1340768"/>
            <a:chExt cx="2754487" cy="960700"/>
          </a:xfrm>
        </p:grpSpPr>
        <p:sp>
          <p:nvSpPr>
            <p:cNvPr id="5" name="TextBox 4"/>
            <p:cNvSpPr txBox="1"/>
            <p:nvPr/>
          </p:nvSpPr>
          <p:spPr>
            <a:xfrm>
              <a:off x="5580112" y="1340768"/>
              <a:ext cx="273630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CA" sz="2000" dirty="0" smtClean="0">
                  <a:latin typeface="+mn-lt"/>
                </a:rPr>
                <a:t>Peripheral Protein</a:t>
              </a:r>
              <a:endParaRPr lang="en-CA" sz="2000" dirty="0">
                <a:latin typeface="+mn-lt"/>
              </a:endParaRPr>
            </a:p>
          </p:txBody>
        </p:sp>
        <p:sp>
          <p:nvSpPr>
            <p:cNvPr id="7" name="Right Arrow 6"/>
            <p:cNvSpPr/>
            <p:nvPr/>
          </p:nvSpPr>
          <p:spPr>
            <a:xfrm rot="2886977">
              <a:off x="7688560" y="1655429"/>
              <a:ext cx="828092" cy="463986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6228184" y="4987446"/>
            <a:ext cx="2808312" cy="1361944"/>
            <a:chOff x="6228184" y="4987446"/>
            <a:chExt cx="2808312" cy="1361944"/>
          </a:xfrm>
        </p:grpSpPr>
        <p:sp>
          <p:nvSpPr>
            <p:cNvPr id="6" name="TextBox 5"/>
            <p:cNvSpPr txBox="1"/>
            <p:nvPr/>
          </p:nvSpPr>
          <p:spPr>
            <a:xfrm>
              <a:off x="6228184" y="5949280"/>
              <a:ext cx="280831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CA" sz="2000" dirty="0" smtClean="0">
                  <a:latin typeface="+mn-lt"/>
                </a:rPr>
                <a:t>Integral Protein</a:t>
              </a:r>
              <a:endParaRPr lang="en-CA" sz="2000" dirty="0">
                <a:latin typeface="+mn-lt"/>
              </a:endParaRPr>
            </a:p>
          </p:txBody>
        </p:sp>
        <p:sp>
          <p:nvSpPr>
            <p:cNvPr id="8" name="Right Arrow 7"/>
            <p:cNvSpPr/>
            <p:nvPr/>
          </p:nvSpPr>
          <p:spPr>
            <a:xfrm rot="14936616">
              <a:off x="6190314" y="5203470"/>
              <a:ext cx="936104" cy="504056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</p:grpSp>
    </p:spTree>
    <p:extLst>
      <p:ext uri="{BB962C8B-B14F-4D97-AF65-F5344CB8AC3E}">
        <p14:creationId xmlns="" xmlns:p14="http://schemas.microsoft.com/office/powerpoint/2010/main" val="28014991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Proteins in the Cell Membrane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CA" dirty="0" smtClean="0"/>
              <a:t>Some of the proteins and phospholipids have </a:t>
            </a:r>
            <a:r>
              <a:rPr lang="en-CA" b="1" dirty="0" smtClean="0"/>
              <a:t>carbohydrate chains </a:t>
            </a:r>
            <a:r>
              <a:rPr lang="en-CA" dirty="0" smtClean="0"/>
              <a:t>attached to them (always on </a:t>
            </a:r>
            <a:r>
              <a:rPr lang="en-CA" b="1" dirty="0" smtClean="0"/>
              <a:t>outer</a:t>
            </a:r>
            <a:r>
              <a:rPr lang="en-CA" dirty="0" smtClean="0"/>
              <a:t> side of the cell membrane)</a:t>
            </a:r>
          </a:p>
          <a:p>
            <a:pPr lvl="1"/>
            <a:r>
              <a:rPr lang="en-CA" dirty="0" smtClean="0"/>
              <a:t>Protein + Carbohydrate chain = </a:t>
            </a:r>
            <a:r>
              <a:rPr lang="en-CA" b="1" dirty="0" smtClean="0"/>
              <a:t>glycoprotein</a:t>
            </a:r>
          </a:p>
          <a:p>
            <a:pPr lvl="1"/>
            <a:r>
              <a:rPr lang="en-CA" smtClean="0"/>
              <a:t>Phospholipid </a:t>
            </a:r>
            <a:r>
              <a:rPr lang="en-CA" dirty="0" smtClean="0"/>
              <a:t>+ Carbohydrate chain = </a:t>
            </a:r>
            <a:r>
              <a:rPr lang="en-CA" b="1" dirty="0" smtClean="0"/>
              <a:t>glycolipid</a:t>
            </a:r>
          </a:p>
          <a:p>
            <a:r>
              <a:rPr lang="en-CA" dirty="0" smtClean="0"/>
              <a:t>These carbohydrate chains function as </a:t>
            </a:r>
            <a:r>
              <a:rPr lang="en-CA" b="1" dirty="0" smtClean="0"/>
              <a:t>cell identification markers</a:t>
            </a:r>
          </a:p>
          <a:p>
            <a:r>
              <a:rPr lang="en-CA" dirty="0" smtClean="0"/>
              <a:t>They help identify </a:t>
            </a:r>
            <a:r>
              <a:rPr lang="en-CA" b="1" dirty="0" smtClean="0"/>
              <a:t>pathogens</a:t>
            </a:r>
            <a:r>
              <a:rPr lang="en-CA" dirty="0" smtClean="0"/>
              <a:t> (germs) and tell the body to attack them</a:t>
            </a:r>
          </a:p>
          <a:p>
            <a:r>
              <a:rPr lang="en-CA" dirty="0" smtClean="0"/>
              <a:t>An example of this is when a body rejects an organ transplant</a:t>
            </a:r>
            <a:endParaRPr lang="en-CA" dirty="0"/>
          </a:p>
        </p:txBody>
      </p:sp>
    </p:spTree>
    <p:extLst>
      <p:ext uri="{BB962C8B-B14F-4D97-AF65-F5344CB8AC3E}">
        <p14:creationId xmlns="" xmlns:p14="http://schemas.microsoft.com/office/powerpoint/2010/main" val="3195407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Glycoproteins and Glycolipids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CA" dirty="0" smtClean="0"/>
              <a:t>Think of the carbohydrate chains as </a:t>
            </a:r>
            <a:r>
              <a:rPr lang="en-CA" b="1" dirty="0" smtClean="0"/>
              <a:t>antennae</a:t>
            </a:r>
            <a:r>
              <a:rPr lang="en-CA" dirty="0" smtClean="0"/>
              <a:t> such as on an insect:</a:t>
            </a:r>
          </a:p>
          <a:p>
            <a:pPr lvl="1"/>
            <a:r>
              <a:rPr lang="en-CA" dirty="0" smtClean="0"/>
              <a:t>Just like the antennae, the carbohydrate chains can </a:t>
            </a:r>
            <a:r>
              <a:rPr lang="en-CA" b="1" dirty="0" smtClean="0"/>
              <a:t>detect</a:t>
            </a:r>
            <a:r>
              <a:rPr lang="en-CA" dirty="0" smtClean="0"/>
              <a:t> things either harmful or beneficial to the cell </a:t>
            </a:r>
            <a:endParaRPr lang="en-CA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140968"/>
            <a:ext cx="5238477" cy="288032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0112" y="3645024"/>
            <a:ext cx="3213900" cy="215331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610688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igin">
  <a:themeElements>
    <a:clrScheme name="Oriel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Origin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rigin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3038</TotalTime>
  <Words>612</Words>
  <Application>Microsoft Office PowerPoint</Application>
  <PresentationFormat>On-screen Show (4:3)</PresentationFormat>
  <Paragraphs>72</Paragraphs>
  <Slides>15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Origin</vt:lpstr>
      <vt:lpstr>Cell Biology: The Cell Membrane</vt:lpstr>
      <vt:lpstr>Today’s Objectives</vt:lpstr>
      <vt:lpstr>Cell (Plasma) Membrane Function</vt:lpstr>
      <vt:lpstr>Cell Membrane Function</vt:lpstr>
      <vt:lpstr>Cell Membrane Structure</vt:lpstr>
      <vt:lpstr>Cell Membrane Structure</vt:lpstr>
      <vt:lpstr>Proteins in the Cell Membrane</vt:lpstr>
      <vt:lpstr>Proteins in the Cell Membrane</vt:lpstr>
      <vt:lpstr>Glycoproteins and Glycolipids</vt:lpstr>
      <vt:lpstr>Types of Proteins in the Cell Membrane</vt:lpstr>
      <vt:lpstr>Types of Proteins</vt:lpstr>
      <vt:lpstr>Types of Proteins</vt:lpstr>
      <vt:lpstr>Types of Proteins</vt:lpstr>
      <vt:lpstr>Types of Proteins</vt:lpstr>
      <vt:lpstr>Types of Proteins</vt:lpstr>
    </vt:vector>
  </TitlesOfParts>
  <Company>Bill Rogers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Inquiry into Life Twelfth Edition</dc:title>
  <dc:creator>T-rev</dc:creator>
  <cp:lastModifiedBy>User</cp:lastModifiedBy>
  <cp:revision>264</cp:revision>
  <dcterms:modified xsi:type="dcterms:W3CDTF">2014-11-26T01:15:11Z</dcterms:modified>
</cp:coreProperties>
</file>